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4" r:id="rId2"/>
    <p:sldId id="425" r:id="rId3"/>
    <p:sldId id="429" r:id="rId4"/>
    <p:sldId id="547" r:id="rId5"/>
    <p:sldId id="430" r:id="rId6"/>
    <p:sldId id="431" r:id="rId7"/>
    <p:sldId id="266" r:id="rId8"/>
    <p:sldId id="267" r:id="rId9"/>
    <p:sldId id="268" r:id="rId10"/>
    <p:sldId id="257" r:id="rId11"/>
    <p:sldId id="419" r:id="rId12"/>
    <p:sldId id="422" r:id="rId13"/>
    <p:sldId id="259" r:id="rId14"/>
    <p:sldId id="260" r:id="rId15"/>
    <p:sldId id="261" r:id="rId16"/>
    <p:sldId id="433" r:id="rId17"/>
    <p:sldId id="263" r:id="rId18"/>
    <p:sldId id="435" r:id="rId19"/>
    <p:sldId id="427" r:id="rId20"/>
    <p:sldId id="441" r:id="rId21"/>
    <p:sldId id="442" r:id="rId22"/>
    <p:sldId id="276" r:id="rId23"/>
    <p:sldId id="443" r:id="rId24"/>
    <p:sldId id="279" r:id="rId25"/>
    <p:sldId id="278" r:id="rId26"/>
    <p:sldId id="281" r:id="rId27"/>
    <p:sldId id="447" r:id="rId28"/>
    <p:sldId id="286" r:id="rId29"/>
    <p:sldId id="287" r:id="rId30"/>
    <p:sldId id="28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9257C3-E13D-4998-8824-AABE1DBBA2BC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D8F350-B39E-436F-8AE6-3B82ADB6F648}">
      <dgm:prSet phldrT="[Text]"/>
      <dgm:spPr/>
      <dgm:t>
        <a:bodyPr/>
        <a:lstStyle/>
        <a:p>
          <a:r>
            <a:rPr lang="ar-SA" dirty="0"/>
            <a:t>اسم</a:t>
          </a:r>
          <a:endParaRPr lang="en-US" dirty="0"/>
        </a:p>
      </dgm:t>
    </dgm:pt>
    <dgm:pt modelId="{0BA337FB-206D-4A0B-9169-34C1869339A4}" type="parTrans" cxnId="{C50835C2-CF93-4B87-B887-BA03497355BF}">
      <dgm:prSet/>
      <dgm:spPr/>
      <dgm:t>
        <a:bodyPr/>
        <a:lstStyle/>
        <a:p>
          <a:endParaRPr lang="en-US"/>
        </a:p>
      </dgm:t>
    </dgm:pt>
    <dgm:pt modelId="{F398C1F5-A20B-4195-AD71-F5B046DD8889}" type="sibTrans" cxnId="{C50835C2-CF93-4B87-B887-BA03497355BF}">
      <dgm:prSet/>
      <dgm:spPr/>
      <dgm:t>
        <a:bodyPr/>
        <a:lstStyle/>
        <a:p>
          <a:endParaRPr lang="en-US"/>
        </a:p>
      </dgm:t>
    </dgm:pt>
    <dgm:pt modelId="{FCBAF36A-1071-4693-8A84-9CBC752BDB30}">
      <dgm:prSet phldrT="[Text]"/>
      <dgm:spPr/>
      <dgm:t>
        <a:bodyPr/>
        <a:lstStyle/>
        <a:p>
          <a:r>
            <a:rPr lang="en-US" dirty="0"/>
            <a:t>Noun</a:t>
          </a:r>
        </a:p>
      </dgm:t>
    </dgm:pt>
    <dgm:pt modelId="{F3558A21-86CA-4951-A22F-8C3147FBC7DD}" type="parTrans" cxnId="{EC2E7626-6EF4-4D1C-87C1-0A2EB599DA0C}">
      <dgm:prSet/>
      <dgm:spPr/>
      <dgm:t>
        <a:bodyPr/>
        <a:lstStyle/>
        <a:p>
          <a:endParaRPr lang="en-US"/>
        </a:p>
      </dgm:t>
    </dgm:pt>
    <dgm:pt modelId="{F970231C-C77B-4C0A-A3F2-7D466F30BAAE}" type="sibTrans" cxnId="{EC2E7626-6EF4-4D1C-87C1-0A2EB599DA0C}">
      <dgm:prSet/>
      <dgm:spPr/>
      <dgm:t>
        <a:bodyPr/>
        <a:lstStyle/>
        <a:p>
          <a:endParaRPr lang="en-US"/>
        </a:p>
      </dgm:t>
    </dgm:pt>
    <dgm:pt modelId="{B2570F6D-752A-4BD6-B9DC-111DA32820B1}">
      <dgm:prSet phldrT="[Text]"/>
      <dgm:spPr/>
      <dgm:t>
        <a:bodyPr/>
        <a:lstStyle/>
        <a:p>
          <a:r>
            <a:rPr lang="en-US" dirty="0"/>
            <a:t>Noun, Pronoun, Adjective, Adverb, Interjection</a:t>
          </a:r>
        </a:p>
      </dgm:t>
    </dgm:pt>
    <dgm:pt modelId="{5BEA5061-8D19-4B71-B058-1C8F964114D5}" type="parTrans" cxnId="{294E39F4-D577-4588-B4A6-BBEF10A8FC34}">
      <dgm:prSet/>
      <dgm:spPr/>
      <dgm:t>
        <a:bodyPr/>
        <a:lstStyle/>
        <a:p>
          <a:endParaRPr lang="en-US"/>
        </a:p>
      </dgm:t>
    </dgm:pt>
    <dgm:pt modelId="{997B0E02-D6CB-4760-B731-B67637D47A5C}" type="sibTrans" cxnId="{294E39F4-D577-4588-B4A6-BBEF10A8FC34}">
      <dgm:prSet/>
      <dgm:spPr/>
      <dgm:t>
        <a:bodyPr/>
        <a:lstStyle/>
        <a:p>
          <a:endParaRPr lang="en-US"/>
        </a:p>
      </dgm:t>
    </dgm:pt>
    <dgm:pt modelId="{C2372305-45AC-4386-B261-C4DA216953BD}">
      <dgm:prSet phldrT="[Text]"/>
      <dgm:spPr/>
      <dgm:t>
        <a:bodyPr/>
        <a:lstStyle/>
        <a:p>
          <a:r>
            <a:rPr lang="ar-SA" dirty="0"/>
            <a:t>فعل</a:t>
          </a:r>
          <a:endParaRPr lang="en-US" dirty="0"/>
        </a:p>
      </dgm:t>
    </dgm:pt>
    <dgm:pt modelId="{E2B10C9F-ED2F-44F5-B87C-48776D7CA02E}" type="parTrans" cxnId="{064BD3F8-948D-43A1-88A0-A532BAEB9FDB}">
      <dgm:prSet/>
      <dgm:spPr/>
      <dgm:t>
        <a:bodyPr/>
        <a:lstStyle/>
        <a:p>
          <a:endParaRPr lang="en-US"/>
        </a:p>
      </dgm:t>
    </dgm:pt>
    <dgm:pt modelId="{8EBC6B3D-FF95-4E04-9C1C-144CD4DF4AA4}" type="sibTrans" cxnId="{064BD3F8-948D-43A1-88A0-A532BAEB9FDB}">
      <dgm:prSet/>
      <dgm:spPr/>
      <dgm:t>
        <a:bodyPr/>
        <a:lstStyle/>
        <a:p>
          <a:endParaRPr lang="en-US"/>
        </a:p>
      </dgm:t>
    </dgm:pt>
    <dgm:pt modelId="{BC485C09-DF3B-4224-9B7B-2B2F6A6AD1F8}">
      <dgm:prSet phldrT="[Text]"/>
      <dgm:spPr/>
      <dgm:t>
        <a:bodyPr/>
        <a:lstStyle/>
        <a:p>
          <a:r>
            <a:rPr lang="en-US" dirty="0"/>
            <a:t>Verb</a:t>
          </a:r>
        </a:p>
      </dgm:t>
    </dgm:pt>
    <dgm:pt modelId="{18AF7984-7B89-46BB-AEA8-CEA0A07B57C0}" type="parTrans" cxnId="{0197F032-655B-46B8-B6A8-5946E378C2EA}">
      <dgm:prSet/>
      <dgm:spPr/>
      <dgm:t>
        <a:bodyPr/>
        <a:lstStyle/>
        <a:p>
          <a:endParaRPr lang="en-US"/>
        </a:p>
      </dgm:t>
    </dgm:pt>
    <dgm:pt modelId="{7B60151F-6023-445B-9995-1E203E75ADF1}" type="sibTrans" cxnId="{0197F032-655B-46B8-B6A8-5946E378C2EA}">
      <dgm:prSet/>
      <dgm:spPr/>
      <dgm:t>
        <a:bodyPr/>
        <a:lstStyle/>
        <a:p>
          <a:endParaRPr lang="en-US"/>
        </a:p>
      </dgm:t>
    </dgm:pt>
    <dgm:pt modelId="{EB4867A6-068E-4E23-AF66-6100853E0A8D}">
      <dgm:prSet phldrT="[Text]"/>
      <dgm:spPr/>
      <dgm:t>
        <a:bodyPr/>
        <a:lstStyle/>
        <a:p>
          <a:r>
            <a:rPr lang="en-US" dirty="0"/>
            <a:t>Verb</a:t>
          </a:r>
        </a:p>
      </dgm:t>
    </dgm:pt>
    <dgm:pt modelId="{64F04492-3DE0-49DF-B5E7-54A517FA25B7}" type="parTrans" cxnId="{FA1B09FC-335C-4511-BD7E-6EBA1DE8DDD8}">
      <dgm:prSet/>
      <dgm:spPr/>
      <dgm:t>
        <a:bodyPr/>
        <a:lstStyle/>
        <a:p>
          <a:endParaRPr lang="en-US"/>
        </a:p>
      </dgm:t>
    </dgm:pt>
    <dgm:pt modelId="{A99D5305-AB6E-4BF5-9BCB-589DAA4D75EA}" type="sibTrans" cxnId="{FA1B09FC-335C-4511-BD7E-6EBA1DE8DDD8}">
      <dgm:prSet/>
      <dgm:spPr/>
      <dgm:t>
        <a:bodyPr/>
        <a:lstStyle/>
        <a:p>
          <a:endParaRPr lang="en-US"/>
        </a:p>
      </dgm:t>
    </dgm:pt>
    <dgm:pt modelId="{49E47854-749C-4060-9983-7B18390EC0F9}">
      <dgm:prSet phldrT="[Text]"/>
      <dgm:spPr/>
      <dgm:t>
        <a:bodyPr/>
        <a:lstStyle/>
        <a:p>
          <a:r>
            <a:rPr lang="ar-SA" dirty="0"/>
            <a:t>حرف</a:t>
          </a:r>
          <a:endParaRPr lang="en-US" dirty="0"/>
        </a:p>
      </dgm:t>
    </dgm:pt>
    <dgm:pt modelId="{58215A32-991D-4B9D-9285-404EAE7B4282}" type="parTrans" cxnId="{CD4C5BED-A987-4030-8D17-51E977A5221C}">
      <dgm:prSet/>
      <dgm:spPr/>
      <dgm:t>
        <a:bodyPr/>
        <a:lstStyle/>
        <a:p>
          <a:endParaRPr lang="en-US"/>
        </a:p>
      </dgm:t>
    </dgm:pt>
    <dgm:pt modelId="{686804E7-D612-4A94-8D66-EA067E60DA84}" type="sibTrans" cxnId="{CD4C5BED-A987-4030-8D17-51E977A5221C}">
      <dgm:prSet/>
      <dgm:spPr/>
      <dgm:t>
        <a:bodyPr/>
        <a:lstStyle/>
        <a:p>
          <a:endParaRPr lang="en-US"/>
        </a:p>
      </dgm:t>
    </dgm:pt>
    <dgm:pt modelId="{F6B63A5A-0411-4959-8685-F16B351E1BA9}">
      <dgm:prSet phldrT="[Text]"/>
      <dgm:spPr/>
      <dgm:t>
        <a:bodyPr/>
        <a:lstStyle/>
        <a:p>
          <a:r>
            <a:rPr lang="en-US" dirty="0"/>
            <a:t>Letters</a:t>
          </a:r>
        </a:p>
      </dgm:t>
    </dgm:pt>
    <dgm:pt modelId="{91282199-A59C-4A12-8719-5359E1853A22}" type="parTrans" cxnId="{69EEEB6B-81F0-4DD6-A856-632ABC862A36}">
      <dgm:prSet/>
      <dgm:spPr/>
      <dgm:t>
        <a:bodyPr/>
        <a:lstStyle/>
        <a:p>
          <a:endParaRPr lang="en-US"/>
        </a:p>
      </dgm:t>
    </dgm:pt>
    <dgm:pt modelId="{1ED02C96-700F-41AF-BBFA-CD467C7C6060}" type="sibTrans" cxnId="{69EEEB6B-81F0-4DD6-A856-632ABC862A36}">
      <dgm:prSet/>
      <dgm:spPr/>
      <dgm:t>
        <a:bodyPr/>
        <a:lstStyle/>
        <a:p>
          <a:endParaRPr lang="en-US"/>
        </a:p>
      </dgm:t>
    </dgm:pt>
    <dgm:pt modelId="{D84B2E56-C7FD-4BD6-A079-29D906DC3A70}">
      <dgm:prSet phldrT="[Text]"/>
      <dgm:spPr/>
      <dgm:t>
        <a:bodyPr/>
        <a:lstStyle/>
        <a:p>
          <a:r>
            <a:rPr lang="en-US" dirty="0"/>
            <a:t>Preposition, Conjunctions</a:t>
          </a:r>
        </a:p>
      </dgm:t>
    </dgm:pt>
    <dgm:pt modelId="{3A11D4C4-3B67-4775-B71B-95955EF5364F}" type="parTrans" cxnId="{3D0B13A0-6572-44C4-B97E-A7508AAE3773}">
      <dgm:prSet/>
      <dgm:spPr/>
      <dgm:t>
        <a:bodyPr/>
        <a:lstStyle/>
        <a:p>
          <a:endParaRPr lang="en-US"/>
        </a:p>
      </dgm:t>
    </dgm:pt>
    <dgm:pt modelId="{52497161-616E-461F-95E1-88169A008CF5}" type="sibTrans" cxnId="{3D0B13A0-6572-44C4-B97E-A7508AAE3773}">
      <dgm:prSet/>
      <dgm:spPr/>
      <dgm:t>
        <a:bodyPr/>
        <a:lstStyle/>
        <a:p>
          <a:endParaRPr lang="en-US"/>
        </a:p>
      </dgm:t>
    </dgm:pt>
    <dgm:pt modelId="{77EEF7B8-7C0D-4462-9984-6421ACDA3662}" type="pres">
      <dgm:prSet presAssocID="{F69257C3-E13D-4998-8824-AABE1DBBA2BC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300BED3B-9FE6-407F-8327-FADD7709C21B}" type="pres">
      <dgm:prSet presAssocID="{88D8F350-B39E-436F-8AE6-3B82ADB6F648}" presName="composite" presStyleCnt="0"/>
      <dgm:spPr/>
    </dgm:pt>
    <dgm:pt modelId="{2CE060DB-B105-4E53-95E8-00F0D5064D74}" type="pres">
      <dgm:prSet presAssocID="{88D8F350-B39E-436F-8AE6-3B82ADB6F648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829BD2E1-AC48-4451-B646-6C5C2E751DE3}" type="pres">
      <dgm:prSet presAssocID="{88D8F350-B39E-436F-8AE6-3B82ADB6F648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57ECD37-8274-4CBC-8BD1-F3543950554B}" type="pres">
      <dgm:prSet presAssocID="{88D8F350-B39E-436F-8AE6-3B82ADB6F648}" presName="Accent" presStyleLbl="parChTrans1D1" presStyleIdx="0" presStyleCnt="3"/>
      <dgm:spPr/>
    </dgm:pt>
    <dgm:pt modelId="{51905783-6505-4235-A048-16F214ED45A5}" type="pres">
      <dgm:prSet presAssocID="{88D8F350-B39E-436F-8AE6-3B82ADB6F648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2F21A9DD-C70E-42D5-B47A-0819F8F9B3DD}" type="pres">
      <dgm:prSet presAssocID="{F398C1F5-A20B-4195-AD71-F5B046DD8889}" presName="sibTrans" presStyleCnt="0"/>
      <dgm:spPr/>
    </dgm:pt>
    <dgm:pt modelId="{0FD1C9FD-CD5B-41F5-9F50-787F8050BE77}" type="pres">
      <dgm:prSet presAssocID="{C2372305-45AC-4386-B261-C4DA216953BD}" presName="composite" presStyleCnt="0"/>
      <dgm:spPr/>
    </dgm:pt>
    <dgm:pt modelId="{B6B24746-CC75-40A0-BEBA-88B0B3CB750B}" type="pres">
      <dgm:prSet presAssocID="{C2372305-45AC-4386-B261-C4DA216953BD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EAADE0DF-D83D-4E90-B7CE-D0C27DC7F35B}" type="pres">
      <dgm:prSet presAssocID="{C2372305-45AC-4386-B261-C4DA216953BD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B80F4BAE-9BF6-4870-93C5-F3CB519F2437}" type="pres">
      <dgm:prSet presAssocID="{C2372305-45AC-4386-B261-C4DA216953BD}" presName="Accent" presStyleLbl="parChTrans1D1" presStyleIdx="1" presStyleCnt="3"/>
      <dgm:spPr/>
    </dgm:pt>
    <dgm:pt modelId="{2164496C-697E-4165-8CE1-40050BD87EDF}" type="pres">
      <dgm:prSet presAssocID="{C2372305-45AC-4386-B261-C4DA216953BD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18D0B83D-E797-432B-B620-B30AFCCF2059}" type="pres">
      <dgm:prSet presAssocID="{8EBC6B3D-FF95-4E04-9C1C-144CD4DF4AA4}" presName="sibTrans" presStyleCnt="0"/>
      <dgm:spPr/>
    </dgm:pt>
    <dgm:pt modelId="{EDDB33C4-A3BD-4607-A8FB-F99C72846BD3}" type="pres">
      <dgm:prSet presAssocID="{49E47854-749C-4060-9983-7B18390EC0F9}" presName="composite" presStyleCnt="0"/>
      <dgm:spPr/>
    </dgm:pt>
    <dgm:pt modelId="{0451BE25-121E-4E55-A96E-F80EA3C37247}" type="pres">
      <dgm:prSet presAssocID="{49E47854-749C-4060-9983-7B18390EC0F9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0D8B704A-58E8-4B6E-B2D4-876C68BC3F01}" type="pres">
      <dgm:prSet presAssocID="{49E47854-749C-4060-9983-7B18390EC0F9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7A207068-BFE6-48B0-AF0A-8314CB58395A}" type="pres">
      <dgm:prSet presAssocID="{49E47854-749C-4060-9983-7B18390EC0F9}" presName="Accent" presStyleLbl="parChTrans1D1" presStyleIdx="2" presStyleCnt="3"/>
      <dgm:spPr/>
    </dgm:pt>
    <dgm:pt modelId="{6B14B144-6FB0-4695-AF7A-982E01A551C0}" type="pres">
      <dgm:prSet presAssocID="{49E47854-749C-4060-9983-7B18390EC0F9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907B00A-1C02-46CC-9248-5A531FEE8EE6}" type="presOf" srcId="{EB4867A6-068E-4E23-AF66-6100853E0A8D}" destId="{2164496C-697E-4165-8CE1-40050BD87EDF}" srcOrd="0" destOrd="0" presId="urn:microsoft.com/office/officeart/2011/layout/TabList"/>
    <dgm:cxn modelId="{2A298922-217D-40A3-80DC-257F73B4CEE9}" type="presOf" srcId="{C2372305-45AC-4386-B261-C4DA216953BD}" destId="{EAADE0DF-D83D-4E90-B7CE-D0C27DC7F35B}" srcOrd="0" destOrd="0" presId="urn:microsoft.com/office/officeart/2011/layout/TabList"/>
    <dgm:cxn modelId="{EC2E7626-6EF4-4D1C-87C1-0A2EB599DA0C}" srcId="{88D8F350-B39E-436F-8AE6-3B82ADB6F648}" destId="{FCBAF36A-1071-4693-8A84-9CBC752BDB30}" srcOrd="0" destOrd="0" parTransId="{F3558A21-86CA-4951-A22F-8C3147FBC7DD}" sibTransId="{F970231C-C77B-4C0A-A3F2-7D466F30BAAE}"/>
    <dgm:cxn modelId="{0197F032-655B-46B8-B6A8-5946E378C2EA}" srcId="{C2372305-45AC-4386-B261-C4DA216953BD}" destId="{BC485C09-DF3B-4224-9B7B-2B2F6A6AD1F8}" srcOrd="0" destOrd="0" parTransId="{18AF7984-7B89-46BB-AEA8-CEA0A07B57C0}" sibTransId="{7B60151F-6023-445B-9995-1E203E75ADF1}"/>
    <dgm:cxn modelId="{ED6DC241-4C2C-4D10-9054-DB2C30949C55}" type="presOf" srcId="{D84B2E56-C7FD-4BD6-A079-29D906DC3A70}" destId="{6B14B144-6FB0-4695-AF7A-982E01A551C0}" srcOrd="0" destOrd="0" presId="urn:microsoft.com/office/officeart/2011/layout/TabList"/>
    <dgm:cxn modelId="{7E850F6A-DEB0-4A3D-8E76-B3D7ACCB8BFA}" type="presOf" srcId="{BC485C09-DF3B-4224-9B7B-2B2F6A6AD1F8}" destId="{B6B24746-CC75-40A0-BEBA-88B0B3CB750B}" srcOrd="0" destOrd="0" presId="urn:microsoft.com/office/officeart/2011/layout/TabList"/>
    <dgm:cxn modelId="{69EEEB6B-81F0-4DD6-A856-632ABC862A36}" srcId="{49E47854-749C-4060-9983-7B18390EC0F9}" destId="{F6B63A5A-0411-4959-8685-F16B351E1BA9}" srcOrd="0" destOrd="0" parTransId="{91282199-A59C-4A12-8719-5359E1853A22}" sibTransId="{1ED02C96-700F-41AF-BBFA-CD467C7C6060}"/>
    <dgm:cxn modelId="{EEAA357D-9467-44FC-B37A-0E42707AD316}" type="presOf" srcId="{F6B63A5A-0411-4959-8685-F16B351E1BA9}" destId="{0451BE25-121E-4E55-A96E-F80EA3C37247}" srcOrd="0" destOrd="0" presId="urn:microsoft.com/office/officeart/2011/layout/TabList"/>
    <dgm:cxn modelId="{4F92E19D-668C-4C96-9FD1-1407F3E39702}" type="presOf" srcId="{49E47854-749C-4060-9983-7B18390EC0F9}" destId="{0D8B704A-58E8-4B6E-B2D4-876C68BC3F01}" srcOrd="0" destOrd="0" presId="urn:microsoft.com/office/officeart/2011/layout/TabList"/>
    <dgm:cxn modelId="{9E46B09E-6C13-4056-8347-64B9B2D6DBF3}" type="presOf" srcId="{88D8F350-B39E-436F-8AE6-3B82ADB6F648}" destId="{829BD2E1-AC48-4451-B646-6C5C2E751DE3}" srcOrd="0" destOrd="0" presId="urn:microsoft.com/office/officeart/2011/layout/TabList"/>
    <dgm:cxn modelId="{3D0B13A0-6572-44C4-B97E-A7508AAE3773}" srcId="{49E47854-749C-4060-9983-7B18390EC0F9}" destId="{D84B2E56-C7FD-4BD6-A079-29D906DC3A70}" srcOrd="1" destOrd="0" parTransId="{3A11D4C4-3B67-4775-B71B-95955EF5364F}" sibTransId="{52497161-616E-461F-95E1-88169A008CF5}"/>
    <dgm:cxn modelId="{C50835C2-CF93-4B87-B887-BA03497355BF}" srcId="{F69257C3-E13D-4998-8824-AABE1DBBA2BC}" destId="{88D8F350-B39E-436F-8AE6-3B82ADB6F648}" srcOrd="0" destOrd="0" parTransId="{0BA337FB-206D-4A0B-9169-34C1869339A4}" sibTransId="{F398C1F5-A20B-4195-AD71-F5B046DD8889}"/>
    <dgm:cxn modelId="{0DA856E5-24CE-4538-AE0C-66AEB4344EE3}" type="presOf" srcId="{B2570F6D-752A-4BD6-B9DC-111DA32820B1}" destId="{51905783-6505-4235-A048-16F214ED45A5}" srcOrd="0" destOrd="0" presId="urn:microsoft.com/office/officeart/2011/layout/TabList"/>
    <dgm:cxn modelId="{7BCEE3E5-2703-40F6-8FCC-D32A0C16ABE6}" type="presOf" srcId="{FCBAF36A-1071-4693-8A84-9CBC752BDB30}" destId="{2CE060DB-B105-4E53-95E8-00F0D5064D74}" srcOrd="0" destOrd="0" presId="urn:microsoft.com/office/officeart/2011/layout/TabList"/>
    <dgm:cxn modelId="{CD4C5BED-A987-4030-8D17-51E977A5221C}" srcId="{F69257C3-E13D-4998-8824-AABE1DBBA2BC}" destId="{49E47854-749C-4060-9983-7B18390EC0F9}" srcOrd="2" destOrd="0" parTransId="{58215A32-991D-4B9D-9285-404EAE7B4282}" sibTransId="{686804E7-D612-4A94-8D66-EA067E60DA84}"/>
    <dgm:cxn modelId="{294E39F4-D577-4588-B4A6-BBEF10A8FC34}" srcId="{88D8F350-B39E-436F-8AE6-3B82ADB6F648}" destId="{B2570F6D-752A-4BD6-B9DC-111DA32820B1}" srcOrd="1" destOrd="0" parTransId="{5BEA5061-8D19-4B71-B058-1C8F964114D5}" sibTransId="{997B0E02-D6CB-4760-B731-B67637D47A5C}"/>
    <dgm:cxn modelId="{064BD3F8-948D-43A1-88A0-A532BAEB9FDB}" srcId="{F69257C3-E13D-4998-8824-AABE1DBBA2BC}" destId="{C2372305-45AC-4386-B261-C4DA216953BD}" srcOrd="1" destOrd="0" parTransId="{E2B10C9F-ED2F-44F5-B87C-48776D7CA02E}" sibTransId="{8EBC6B3D-FF95-4E04-9C1C-144CD4DF4AA4}"/>
    <dgm:cxn modelId="{453392FA-27FF-4C23-83E1-668CE35E5773}" type="presOf" srcId="{F69257C3-E13D-4998-8824-AABE1DBBA2BC}" destId="{77EEF7B8-7C0D-4462-9984-6421ACDA3662}" srcOrd="0" destOrd="0" presId="urn:microsoft.com/office/officeart/2011/layout/TabList"/>
    <dgm:cxn modelId="{FA1B09FC-335C-4511-BD7E-6EBA1DE8DDD8}" srcId="{C2372305-45AC-4386-B261-C4DA216953BD}" destId="{EB4867A6-068E-4E23-AF66-6100853E0A8D}" srcOrd="1" destOrd="0" parTransId="{64F04492-3DE0-49DF-B5E7-54A517FA25B7}" sibTransId="{A99D5305-AB6E-4BF5-9BCB-589DAA4D75EA}"/>
    <dgm:cxn modelId="{D552D9AA-7904-4A87-909E-898A44E42ABE}" type="presParOf" srcId="{77EEF7B8-7C0D-4462-9984-6421ACDA3662}" destId="{300BED3B-9FE6-407F-8327-FADD7709C21B}" srcOrd="0" destOrd="0" presId="urn:microsoft.com/office/officeart/2011/layout/TabList"/>
    <dgm:cxn modelId="{5EA9B45D-5E09-45AD-A197-61C8BE835285}" type="presParOf" srcId="{300BED3B-9FE6-407F-8327-FADD7709C21B}" destId="{2CE060DB-B105-4E53-95E8-00F0D5064D74}" srcOrd="0" destOrd="0" presId="urn:microsoft.com/office/officeart/2011/layout/TabList"/>
    <dgm:cxn modelId="{44732099-3137-43EF-8E15-16FA6DD6ABAC}" type="presParOf" srcId="{300BED3B-9FE6-407F-8327-FADD7709C21B}" destId="{829BD2E1-AC48-4451-B646-6C5C2E751DE3}" srcOrd="1" destOrd="0" presId="urn:microsoft.com/office/officeart/2011/layout/TabList"/>
    <dgm:cxn modelId="{0335ECF8-9E01-4D8E-858F-19CD3C595074}" type="presParOf" srcId="{300BED3B-9FE6-407F-8327-FADD7709C21B}" destId="{057ECD37-8274-4CBC-8BD1-F3543950554B}" srcOrd="2" destOrd="0" presId="urn:microsoft.com/office/officeart/2011/layout/TabList"/>
    <dgm:cxn modelId="{BD6A2DF2-88AB-415A-A24E-CBACEBC0C316}" type="presParOf" srcId="{77EEF7B8-7C0D-4462-9984-6421ACDA3662}" destId="{51905783-6505-4235-A048-16F214ED45A5}" srcOrd="1" destOrd="0" presId="urn:microsoft.com/office/officeart/2011/layout/TabList"/>
    <dgm:cxn modelId="{58F2B04F-E9AE-4FF0-BA51-C48EF9F70A9A}" type="presParOf" srcId="{77EEF7B8-7C0D-4462-9984-6421ACDA3662}" destId="{2F21A9DD-C70E-42D5-B47A-0819F8F9B3DD}" srcOrd="2" destOrd="0" presId="urn:microsoft.com/office/officeart/2011/layout/TabList"/>
    <dgm:cxn modelId="{681C58C9-003E-4831-B658-6E42F79CF5CC}" type="presParOf" srcId="{77EEF7B8-7C0D-4462-9984-6421ACDA3662}" destId="{0FD1C9FD-CD5B-41F5-9F50-787F8050BE77}" srcOrd="3" destOrd="0" presId="urn:microsoft.com/office/officeart/2011/layout/TabList"/>
    <dgm:cxn modelId="{D1923D7A-0E63-4DCA-A81C-907C2CFCEDBF}" type="presParOf" srcId="{0FD1C9FD-CD5B-41F5-9F50-787F8050BE77}" destId="{B6B24746-CC75-40A0-BEBA-88B0B3CB750B}" srcOrd="0" destOrd="0" presId="urn:microsoft.com/office/officeart/2011/layout/TabList"/>
    <dgm:cxn modelId="{AA266332-F640-4669-A92E-47FF02794005}" type="presParOf" srcId="{0FD1C9FD-CD5B-41F5-9F50-787F8050BE77}" destId="{EAADE0DF-D83D-4E90-B7CE-D0C27DC7F35B}" srcOrd="1" destOrd="0" presId="urn:microsoft.com/office/officeart/2011/layout/TabList"/>
    <dgm:cxn modelId="{9B8AB2FB-47C0-49FE-A15D-E60F9AC088C3}" type="presParOf" srcId="{0FD1C9FD-CD5B-41F5-9F50-787F8050BE77}" destId="{B80F4BAE-9BF6-4870-93C5-F3CB519F2437}" srcOrd="2" destOrd="0" presId="urn:microsoft.com/office/officeart/2011/layout/TabList"/>
    <dgm:cxn modelId="{1A90F68D-E24C-4D6E-9FB8-C25E2E0CCC07}" type="presParOf" srcId="{77EEF7B8-7C0D-4462-9984-6421ACDA3662}" destId="{2164496C-697E-4165-8CE1-40050BD87EDF}" srcOrd="4" destOrd="0" presId="urn:microsoft.com/office/officeart/2011/layout/TabList"/>
    <dgm:cxn modelId="{FE835484-9496-4A2E-9B43-1EA4818FCB8F}" type="presParOf" srcId="{77EEF7B8-7C0D-4462-9984-6421ACDA3662}" destId="{18D0B83D-E797-432B-B620-B30AFCCF2059}" srcOrd="5" destOrd="0" presId="urn:microsoft.com/office/officeart/2011/layout/TabList"/>
    <dgm:cxn modelId="{978B6AA8-927C-4963-943E-5F58630B7337}" type="presParOf" srcId="{77EEF7B8-7C0D-4462-9984-6421ACDA3662}" destId="{EDDB33C4-A3BD-4607-A8FB-F99C72846BD3}" srcOrd="6" destOrd="0" presId="urn:microsoft.com/office/officeart/2011/layout/TabList"/>
    <dgm:cxn modelId="{A79AFCF9-12ED-4163-80C6-AF312AD5E349}" type="presParOf" srcId="{EDDB33C4-A3BD-4607-A8FB-F99C72846BD3}" destId="{0451BE25-121E-4E55-A96E-F80EA3C37247}" srcOrd="0" destOrd="0" presId="urn:microsoft.com/office/officeart/2011/layout/TabList"/>
    <dgm:cxn modelId="{08D48D64-FDD1-4150-A696-3FA01C04E2D7}" type="presParOf" srcId="{EDDB33C4-A3BD-4607-A8FB-F99C72846BD3}" destId="{0D8B704A-58E8-4B6E-B2D4-876C68BC3F01}" srcOrd="1" destOrd="0" presId="urn:microsoft.com/office/officeart/2011/layout/TabList"/>
    <dgm:cxn modelId="{DA28EE8B-6BC2-4A28-B692-D26AA26A1571}" type="presParOf" srcId="{EDDB33C4-A3BD-4607-A8FB-F99C72846BD3}" destId="{7A207068-BFE6-48B0-AF0A-8314CB58395A}" srcOrd="2" destOrd="0" presId="urn:microsoft.com/office/officeart/2011/layout/TabList"/>
    <dgm:cxn modelId="{17F2CA10-A6E3-45DA-9576-E81B51E48C4E}" type="presParOf" srcId="{77EEF7B8-7C0D-4462-9984-6421ACDA3662}" destId="{6B14B144-6FB0-4695-AF7A-982E01A551C0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7068-BFE6-48B0-AF0A-8314CB58395A}">
      <dsp:nvSpPr>
        <dsp:cNvPr id="0" name=""/>
        <dsp:cNvSpPr/>
      </dsp:nvSpPr>
      <dsp:spPr>
        <a:xfrm>
          <a:off x="0" y="3150098"/>
          <a:ext cx="666142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F4BAE-9BF6-4870-93C5-F3CB519F2437}">
      <dsp:nvSpPr>
        <dsp:cNvPr id="0" name=""/>
        <dsp:cNvSpPr/>
      </dsp:nvSpPr>
      <dsp:spPr>
        <a:xfrm>
          <a:off x="0" y="1797081"/>
          <a:ext cx="666142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7ECD37-8274-4CBC-8BD1-F3543950554B}">
      <dsp:nvSpPr>
        <dsp:cNvPr id="0" name=""/>
        <dsp:cNvSpPr/>
      </dsp:nvSpPr>
      <dsp:spPr>
        <a:xfrm>
          <a:off x="0" y="444063"/>
          <a:ext cx="666142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060DB-B105-4E53-95E8-00F0D5064D74}">
      <dsp:nvSpPr>
        <dsp:cNvPr id="0" name=""/>
        <dsp:cNvSpPr/>
      </dsp:nvSpPr>
      <dsp:spPr>
        <a:xfrm>
          <a:off x="1731971" y="495"/>
          <a:ext cx="4929455" cy="4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Noun</a:t>
          </a:r>
        </a:p>
      </dsp:txBody>
      <dsp:txXfrm>
        <a:off x="1731971" y="495"/>
        <a:ext cx="4929455" cy="443568"/>
      </dsp:txXfrm>
    </dsp:sp>
    <dsp:sp modelId="{829BD2E1-AC48-4451-B646-6C5C2E751DE3}">
      <dsp:nvSpPr>
        <dsp:cNvPr id="0" name=""/>
        <dsp:cNvSpPr/>
      </dsp:nvSpPr>
      <dsp:spPr>
        <a:xfrm>
          <a:off x="0" y="495"/>
          <a:ext cx="1731971" cy="4435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اسم</a:t>
          </a:r>
          <a:endParaRPr lang="en-US" sz="2300" kern="1200" dirty="0"/>
        </a:p>
      </dsp:txBody>
      <dsp:txXfrm>
        <a:off x="21657" y="22152"/>
        <a:ext cx="1688657" cy="421911"/>
      </dsp:txXfrm>
    </dsp:sp>
    <dsp:sp modelId="{51905783-6505-4235-A048-16F214ED45A5}">
      <dsp:nvSpPr>
        <dsp:cNvPr id="0" name=""/>
        <dsp:cNvSpPr/>
      </dsp:nvSpPr>
      <dsp:spPr>
        <a:xfrm>
          <a:off x="0" y="444063"/>
          <a:ext cx="6661427" cy="88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Noun, Pronoun, Adjective, Adverb, Interjection</a:t>
          </a:r>
        </a:p>
      </dsp:txBody>
      <dsp:txXfrm>
        <a:off x="0" y="444063"/>
        <a:ext cx="6661427" cy="887270"/>
      </dsp:txXfrm>
    </dsp:sp>
    <dsp:sp modelId="{B6B24746-CC75-40A0-BEBA-88B0B3CB750B}">
      <dsp:nvSpPr>
        <dsp:cNvPr id="0" name=""/>
        <dsp:cNvSpPr/>
      </dsp:nvSpPr>
      <dsp:spPr>
        <a:xfrm>
          <a:off x="1731971" y="1353512"/>
          <a:ext cx="4929455" cy="4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Verb</a:t>
          </a:r>
        </a:p>
      </dsp:txBody>
      <dsp:txXfrm>
        <a:off x="1731971" y="1353512"/>
        <a:ext cx="4929455" cy="443568"/>
      </dsp:txXfrm>
    </dsp:sp>
    <dsp:sp modelId="{EAADE0DF-D83D-4E90-B7CE-D0C27DC7F35B}">
      <dsp:nvSpPr>
        <dsp:cNvPr id="0" name=""/>
        <dsp:cNvSpPr/>
      </dsp:nvSpPr>
      <dsp:spPr>
        <a:xfrm>
          <a:off x="0" y="1353512"/>
          <a:ext cx="1731971" cy="4435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فعل</a:t>
          </a:r>
          <a:endParaRPr lang="en-US" sz="2300" kern="1200" dirty="0"/>
        </a:p>
      </dsp:txBody>
      <dsp:txXfrm>
        <a:off x="21657" y="1375169"/>
        <a:ext cx="1688657" cy="421911"/>
      </dsp:txXfrm>
    </dsp:sp>
    <dsp:sp modelId="{2164496C-697E-4165-8CE1-40050BD87EDF}">
      <dsp:nvSpPr>
        <dsp:cNvPr id="0" name=""/>
        <dsp:cNvSpPr/>
      </dsp:nvSpPr>
      <dsp:spPr>
        <a:xfrm>
          <a:off x="0" y="1797081"/>
          <a:ext cx="6661427" cy="88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Verb</a:t>
          </a:r>
        </a:p>
      </dsp:txBody>
      <dsp:txXfrm>
        <a:off x="0" y="1797081"/>
        <a:ext cx="6661427" cy="887270"/>
      </dsp:txXfrm>
    </dsp:sp>
    <dsp:sp modelId="{0451BE25-121E-4E55-A96E-F80EA3C37247}">
      <dsp:nvSpPr>
        <dsp:cNvPr id="0" name=""/>
        <dsp:cNvSpPr/>
      </dsp:nvSpPr>
      <dsp:spPr>
        <a:xfrm>
          <a:off x="1731971" y="2706529"/>
          <a:ext cx="4929455" cy="4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Letters</a:t>
          </a:r>
        </a:p>
      </dsp:txBody>
      <dsp:txXfrm>
        <a:off x="1731971" y="2706529"/>
        <a:ext cx="4929455" cy="443568"/>
      </dsp:txXfrm>
    </dsp:sp>
    <dsp:sp modelId="{0D8B704A-58E8-4B6E-B2D4-876C68BC3F01}">
      <dsp:nvSpPr>
        <dsp:cNvPr id="0" name=""/>
        <dsp:cNvSpPr/>
      </dsp:nvSpPr>
      <dsp:spPr>
        <a:xfrm>
          <a:off x="0" y="2706529"/>
          <a:ext cx="1731971" cy="4435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حرف</a:t>
          </a:r>
          <a:endParaRPr lang="en-US" sz="2300" kern="1200" dirty="0"/>
        </a:p>
      </dsp:txBody>
      <dsp:txXfrm>
        <a:off x="21657" y="2728186"/>
        <a:ext cx="1688657" cy="421911"/>
      </dsp:txXfrm>
    </dsp:sp>
    <dsp:sp modelId="{6B14B144-6FB0-4695-AF7A-982E01A551C0}">
      <dsp:nvSpPr>
        <dsp:cNvPr id="0" name=""/>
        <dsp:cNvSpPr/>
      </dsp:nvSpPr>
      <dsp:spPr>
        <a:xfrm>
          <a:off x="0" y="3150098"/>
          <a:ext cx="6661427" cy="88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Preposition, Conjunctions</a:t>
          </a:r>
        </a:p>
      </dsp:txBody>
      <dsp:txXfrm>
        <a:off x="0" y="3150098"/>
        <a:ext cx="6661427" cy="887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BAC5-7BA0-F951-2770-66C6D215E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B17D0-D256-B538-AD33-289B7C28F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16FBA-9959-C203-29FC-96DAEFA67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0154A-A4AD-B151-A9A7-7D0F1674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A25-FDDA-1B3F-CBE0-46D1A457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2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B588-B715-A7EE-76CE-4A79A60CC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0B6-2E39-64B7-D6CE-5B93054A4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80AA9-4C7F-9016-B8DC-1D37F1BC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431A8-BCFF-147E-A201-763BC35C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66DA4-A790-A498-78A6-0F30850DF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6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BAEF-EFFB-9FBC-1F39-F674CD08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8CD6F-E598-91DC-415D-228A250A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7F346-0087-DD96-A86B-215065CED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3CD49-55E7-1C08-3AC8-07BF6FB5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B5A5F-A98D-1560-94DE-A2EA0FD4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2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2B97-D69A-0466-9CC4-C31428ED6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5FFA-FCCE-4452-7F05-6DB4F0272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0C797-2984-037B-EE17-643278243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9ABE1-DBD9-FFC4-D04A-B57339C4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FF502-8281-1EF1-5FD3-4D41EDD5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283E0-3130-B0D2-01F2-D94B7539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0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2F3C-0029-D43E-C063-866F9E2C7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A1D00-2BC1-FD26-E9F8-F4738B7FC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3CA9D-FB1B-E5BC-9A25-FF1BFCCFE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CE463C-9FEB-4AE1-EF76-DB7F9DD98E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AE205-EDB3-8A2E-F567-5F084D7BD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38D70A-1CE0-8302-8EC3-70FCCD25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2224-0DFF-35E8-B70C-7BA9B2513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A66060-B345-229D-0597-47E63433D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5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A648-6930-0279-931E-EC311708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9F429-53ED-081D-C71A-609687F9A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E2F595-9FA0-9E0E-0D40-71CF75C8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116C5-94DF-CAE7-FF62-941BB61E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7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D686C-A130-CA1F-526E-B121601A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77F609-1873-03F6-C4B9-FB4762E55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2C5BC-9180-A5C8-4B2D-50B64013E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5E7A-BA04-647B-E4E1-92BEE047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007D6-F5D9-4B2D-31F8-BA0BB2C6C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81087-FB3D-BCE7-85E7-279DCF1D2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26C6A-2725-E6BE-3602-4D69541E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2049A-BCF0-A669-5363-84EB8A84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3C605-83BD-04AF-934B-46FC0653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3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001C2-2665-1335-8141-94D31437C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61008-10F1-E73E-A146-A82EAA257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8AE29-06F6-607B-47E7-EFD6A2ACD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F75A3-F8BC-6064-E7A8-75EBD64D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5F1C6-E817-1EC5-82E2-477ABA37B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D9A1F-F88A-8150-E653-DA76F43E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1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E433-30D0-D01B-51A4-09591CF0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F04C2-7665-13EF-861A-6EB8635BD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56B3D-8E07-2DB2-DE76-1E04859CD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8879F-A838-0CA0-F85F-27060892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4D765-5B6B-406A-5C63-A691AED8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4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44944D-449F-76E2-861B-36981295D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2897C-6308-6681-8F70-5DAA9873A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67AAD-23F1-642B-98D9-F6F5DA4D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A93BB-2B9B-F6F8-3E54-B7502C81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BB63F-902E-2F21-CED0-618C8E59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6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11E5E-F640-836A-A83A-45D4149E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A7E29-9535-444C-1A61-1A9D55640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6E5E2-712D-5C82-9571-282183344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D2096-1424-4F9C-A2B4-304A0AC68B5D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AE112-892A-11D5-D19C-0DB52CEF2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5CF2F-E3BF-D981-DE5C-C68DEEEAC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527D1-7AAB-4F5C-ACF2-F95111DF1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hamid70@yahoo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C26C8-0435-4838-9F1D-421CAD583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470" y="3560279"/>
            <a:ext cx="4391025" cy="1619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8E0460-D80D-4C2E-ACD9-A2C3BD5F7A7C}"/>
              </a:ext>
            </a:extLst>
          </p:cNvPr>
          <p:cNvSpPr txBox="1"/>
          <p:nvPr/>
        </p:nvSpPr>
        <p:spPr>
          <a:xfrm>
            <a:off x="3229182" y="222867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7200" dirty="0">
                <a:solidFill>
                  <a:srgbClr val="00B050"/>
                </a:solidFill>
              </a:rPr>
              <a:t>قواعد اللغة العربية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A64FE1-FEA2-B625-B898-1C8FCA947D95}"/>
              </a:ext>
            </a:extLst>
          </p:cNvPr>
          <p:cNvSpPr txBox="1"/>
          <p:nvPr/>
        </p:nvSpPr>
        <p:spPr>
          <a:xfrm>
            <a:off x="2537791" y="5540273"/>
            <a:ext cx="7116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Enamul Hamid Shibly</a:t>
            </a:r>
          </a:p>
          <a:p>
            <a:r>
              <a:rPr lang="en-US" i="1" dirty="0">
                <a:solidFill>
                  <a:schemeClr val="accent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ehamid70@yahoo.com</a:t>
            </a:r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469-583-0879</a:t>
            </a:r>
          </a:p>
        </p:txBody>
      </p:sp>
    </p:spTree>
    <p:extLst>
      <p:ext uri="{BB962C8B-B14F-4D97-AF65-F5344CB8AC3E}">
        <p14:creationId xmlns:p14="http://schemas.microsoft.com/office/powerpoint/2010/main" val="3032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19826A-8A83-50AD-DAAF-C558AAFA9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class is -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88A88A-3018-60C3-1B95-1F64F8A47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NOT Learning Arabic from alphabet</a:t>
            </a:r>
          </a:p>
          <a:p>
            <a:r>
              <a:rPr lang="en-US" dirty="0"/>
              <a:t>NOT to Fix “</a:t>
            </a:r>
            <a:r>
              <a:rPr lang="en-US" dirty="0" err="1"/>
              <a:t>makhraj</a:t>
            </a:r>
            <a:r>
              <a:rPr lang="en-US" dirty="0"/>
              <a:t>” and recitations, but word sensitivity will increase.</a:t>
            </a:r>
          </a:p>
          <a:p>
            <a:r>
              <a:rPr lang="en-US" dirty="0"/>
              <a:t>Without reading and writing Arabic will make the learning difficult – after all it is a language class.</a:t>
            </a:r>
          </a:p>
          <a:p>
            <a:r>
              <a:rPr lang="en-US" dirty="0"/>
              <a:t>NOT Just a class to attend so that one can get </a:t>
            </a:r>
            <a:r>
              <a:rPr lang="en-US" dirty="0" err="1"/>
              <a:t>hasana</a:t>
            </a:r>
            <a:endParaRPr lang="en-US" dirty="0"/>
          </a:p>
          <a:p>
            <a:r>
              <a:rPr lang="en-US" dirty="0"/>
              <a:t>Will not help learning if students think</a:t>
            </a:r>
          </a:p>
          <a:p>
            <a:pPr lvl="2"/>
            <a:r>
              <a:rPr lang="en-US" dirty="0"/>
              <a:t>Its  a free class, I will have more chances… I will attend </a:t>
            </a:r>
            <a:r>
              <a:rPr lang="en-US" dirty="0" err="1"/>
              <a:t>Bayyinah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US" dirty="0"/>
          </a:p>
          <a:p>
            <a:pPr lvl="2"/>
            <a:r>
              <a:rPr lang="en-US" dirty="0"/>
              <a:t>The teacher is an engineer, not sure if delivery of good instruction possible</a:t>
            </a:r>
          </a:p>
          <a:p>
            <a:pPr lvl="2"/>
            <a:r>
              <a:rPr lang="en-US" dirty="0"/>
              <a:t>Just to hoard class notes intending to study at a future dates – may not happen</a:t>
            </a:r>
          </a:p>
          <a:p>
            <a:r>
              <a:rPr lang="en-US" dirty="0"/>
              <a:t>It is not a “lecture-only” session – so keep the “radio-on” and mind my other business</a:t>
            </a:r>
          </a:p>
          <a:p>
            <a:r>
              <a:rPr lang="en-US" dirty="0"/>
              <a:t>Not a Spoken Arabic class or be able to read any arbitrary Arabic books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2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DFDB-0982-1BED-7E30-3EB9F88A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goal of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C006D-B700-D64C-61EB-27D5E739D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Learn enough Arabic Grammar so that one can critically read and understand the Ayahs of the Quran – just a superficial translation does not do much!!</a:t>
            </a:r>
          </a:p>
          <a:p>
            <a:r>
              <a:rPr lang="en-US" dirty="0"/>
              <a:t>Need to follow the class and take notes. Class notes are the best books -&gt; also make your custom “cheat sheet”</a:t>
            </a:r>
          </a:p>
          <a:p>
            <a:r>
              <a:rPr lang="en-US" dirty="0"/>
              <a:t>If we scope our learning to only the Quran, vocabulary requirements reduces by 80% at least!!</a:t>
            </a:r>
          </a:p>
          <a:p>
            <a:r>
              <a:rPr lang="en-US" dirty="0"/>
              <a:t>Learn some web based tools that help search ayahs and understand the grammar of the text.</a:t>
            </a:r>
          </a:p>
          <a:p>
            <a:r>
              <a:rPr lang="en-US" dirty="0"/>
              <a:t>It will improve the Quran recitation.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896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9EA18-B963-07CC-C3A7-BCDEF48B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two options to our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638C7-0623-78D6-71D0-C9DACA61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The conventional long route</a:t>
            </a:r>
          </a:p>
          <a:p>
            <a:r>
              <a:rPr lang="en-US" dirty="0"/>
              <a:t>2. Learn the Arabic that we use in our everyday prayers.</a:t>
            </a:r>
          </a:p>
          <a:p>
            <a:pPr lvl="1"/>
            <a:r>
              <a:rPr lang="en-US" dirty="0"/>
              <a:t>Azan</a:t>
            </a:r>
          </a:p>
          <a:p>
            <a:pPr lvl="1"/>
            <a:r>
              <a:rPr lang="en-US" dirty="0"/>
              <a:t>Duas in the prayer – Sana, </a:t>
            </a:r>
            <a:r>
              <a:rPr lang="en-US" dirty="0" err="1"/>
              <a:t>Ruku</a:t>
            </a:r>
            <a:r>
              <a:rPr lang="en-US" dirty="0"/>
              <a:t>’,Sujud, </a:t>
            </a:r>
            <a:r>
              <a:rPr lang="en-US" dirty="0" err="1"/>
              <a:t>tashahhud</a:t>
            </a:r>
            <a:r>
              <a:rPr lang="en-US" dirty="0"/>
              <a:t>, </a:t>
            </a:r>
            <a:r>
              <a:rPr lang="en-US" dirty="0" err="1"/>
              <a:t>darud</a:t>
            </a:r>
            <a:r>
              <a:rPr lang="en-US" dirty="0"/>
              <a:t>, duas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Suras – </a:t>
            </a:r>
            <a:r>
              <a:rPr lang="en-US" dirty="0" err="1"/>
              <a:t>Fatiha</a:t>
            </a:r>
            <a:r>
              <a:rPr lang="en-US" dirty="0"/>
              <a:t>, Asr, Nasr and four </a:t>
            </a:r>
            <a:r>
              <a:rPr lang="en-US" dirty="0" err="1"/>
              <a:t>Quls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553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6054-EEF6-3CDE-E80D-44EA297E9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45190-1A70-AB83-29E5-880EA909D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&amp; INTERMEDIATE</a:t>
            </a:r>
          </a:p>
          <a:p>
            <a:pPr lvl="1"/>
            <a:r>
              <a:rPr lang="en-US" dirty="0"/>
              <a:t>Arabic 101 – Arabic 104</a:t>
            </a:r>
          </a:p>
          <a:p>
            <a:pPr lvl="2"/>
            <a:r>
              <a:rPr lang="en-US" dirty="0"/>
              <a:t>Around 10-12 lectures per course</a:t>
            </a:r>
          </a:p>
          <a:p>
            <a:pPr lvl="2"/>
            <a:endParaRPr lang="en-US" dirty="0"/>
          </a:p>
          <a:p>
            <a:r>
              <a:rPr lang="en-US" dirty="0"/>
              <a:t>ADVANCED</a:t>
            </a:r>
          </a:p>
          <a:p>
            <a:pPr lvl="1"/>
            <a:r>
              <a:rPr lang="en-US" dirty="0"/>
              <a:t>Around 10-12 lectures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AROUND 1 YEAR COMMITTMENT</a:t>
            </a:r>
          </a:p>
        </p:txBody>
      </p:sp>
    </p:spTree>
    <p:extLst>
      <p:ext uri="{BB962C8B-B14F-4D97-AF65-F5344CB8AC3E}">
        <p14:creationId xmlns:p14="http://schemas.microsoft.com/office/powerpoint/2010/main" val="2345304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16182-A498-6B28-DB87-5C16AE9E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REFERENCE BOOKS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9E3494-0816-D3AD-522E-99FDA6B7D77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63826" y="2510204"/>
            <a:ext cx="2319130" cy="325510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9D633E-8A3C-116D-F419-702DC2983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199" y="2480044"/>
            <a:ext cx="2186479" cy="3348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EAEDBF-DC7D-97CC-CBE7-412A3666F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921" y="2545583"/>
            <a:ext cx="2380008" cy="3214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D26574-4984-1ECB-AA87-24C706EB6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8166" y="2510204"/>
            <a:ext cx="2380008" cy="324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7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the Quran is Compulsory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82" y="3138447"/>
            <a:ext cx="2943636" cy="58110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7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286" y="1981201"/>
            <a:ext cx="7171429" cy="3161905"/>
          </a:xfrm>
        </p:spPr>
      </p:pic>
    </p:spTree>
    <p:extLst>
      <p:ext uri="{BB962C8B-B14F-4D97-AF65-F5344CB8AC3E}">
        <p14:creationId xmlns:p14="http://schemas.microsoft.com/office/powerpoint/2010/main" val="301098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Primitive form of Quran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0"/>
            <a:ext cx="7750629" cy="4521200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11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Old Quranic Script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65" y="1986494"/>
            <a:ext cx="4982271" cy="3753374"/>
          </a:xfrm>
        </p:spPr>
      </p:pic>
      <p:sp>
        <p:nvSpPr>
          <p:cNvPr id="7" name="TextBox 6"/>
          <p:cNvSpPr txBox="1"/>
          <p:nvPr/>
        </p:nvSpPr>
        <p:spPr>
          <a:xfrm>
            <a:off x="1905000" y="2057401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57" y="2754001"/>
            <a:ext cx="1448002" cy="121937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84D046-B72E-0F3A-DB14-89FED70D72D5}"/>
              </a:ext>
            </a:extLst>
          </p:cNvPr>
          <p:cNvSpPr txBox="1"/>
          <p:nvPr/>
        </p:nvSpPr>
        <p:spPr>
          <a:xfrm>
            <a:off x="9047922" y="2703732"/>
            <a:ext cx="23058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revelation was in oral form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7030A0"/>
                </a:solidFill>
              </a:rPr>
              <a:t>The texts may not look like machine printed consistent spelling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Reading also has variants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930FA-F9A4-62C4-85FB-09059A950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73" y="5910682"/>
            <a:ext cx="4723145" cy="65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49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Arabic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two major sections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71" y="2300741"/>
            <a:ext cx="1819529" cy="17242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752601"/>
            <a:ext cx="1857634" cy="464819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343400" y="2596413"/>
            <a:ext cx="3505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85" y="920179"/>
            <a:ext cx="5704115" cy="65303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803DFD-4D43-4F2B-A0D8-21729A22C6D8}"/>
              </a:ext>
            </a:extLst>
          </p:cNvPr>
          <p:cNvCxnSpPr/>
          <p:nvPr/>
        </p:nvCxnSpPr>
        <p:spPr>
          <a:xfrm flipV="1">
            <a:off x="4135624" y="1623219"/>
            <a:ext cx="1514061" cy="90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BE39251-352F-4458-99B7-C01B54C34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026" y="4795795"/>
            <a:ext cx="5610225" cy="123825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DA4F801-207F-4E45-BE7D-2226DB5945C2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281235" y="4025007"/>
            <a:ext cx="1" cy="770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8336E3B-820A-4F24-A56C-5A8920A7A3E4}"/>
              </a:ext>
            </a:extLst>
          </p:cNvPr>
          <p:cNvSpPr txBox="1"/>
          <p:nvPr/>
        </p:nvSpPr>
        <p:spPr>
          <a:xfrm>
            <a:off x="156522" y="2677416"/>
            <a:ext cx="1861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dirty="0"/>
              <a:t>اللهُ اَكبرُ</a:t>
            </a:r>
          </a:p>
          <a:p>
            <a:r>
              <a:rPr lang="ar-SA" sz="4000" dirty="0"/>
              <a:t>انَّ اللهَ</a:t>
            </a:r>
          </a:p>
          <a:p>
            <a:r>
              <a:rPr lang="ar-SA" sz="4000" dirty="0"/>
              <a:t>وَللهِ</a:t>
            </a:r>
            <a:endParaRPr lang="en-US" sz="40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C2DC7F4-0327-4306-86A3-82C6C35D8C4B}"/>
              </a:ext>
            </a:extLst>
          </p:cNvPr>
          <p:cNvCxnSpPr/>
          <p:nvPr/>
        </p:nvCxnSpPr>
        <p:spPr>
          <a:xfrm flipH="1">
            <a:off x="1364974" y="3787038"/>
            <a:ext cx="10064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199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Arabic Alphabet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20" y="1600201"/>
            <a:ext cx="4481960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0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302494-2729-4231-B850-FCB366FA7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DEB7C-6976-40E3-AA4E-9DA0684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9250-2560-46CE-BFF6-87DD93C373A4}" type="slidenum">
              <a:rPr lang="en-US" smtClean="0"/>
              <a:t>12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644801-2919-4CC2-B2FE-E0B916561E3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800" y="583096"/>
            <a:ext cx="7178400" cy="538285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0D794D-9A47-7E20-3FC3-A646A0A19FD1}"/>
              </a:ext>
            </a:extLst>
          </p:cNvPr>
          <p:cNvSpPr txBox="1"/>
          <p:nvPr/>
        </p:nvSpPr>
        <p:spPr>
          <a:xfrm>
            <a:off x="569844" y="1993829"/>
            <a:ext cx="10204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Tashkeel</a:t>
            </a:r>
            <a:endParaRPr lang="en-US" dirty="0"/>
          </a:p>
          <a:p>
            <a:r>
              <a:rPr lang="ar-SA" sz="2000" dirty="0"/>
              <a:t>تشكيل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AB6E2D-515B-FDE1-E247-5F1C91371458}"/>
              </a:ext>
            </a:extLst>
          </p:cNvPr>
          <p:cNvCxnSpPr/>
          <p:nvPr/>
        </p:nvCxnSpPr>
        <p:spPr>
          <a:xfrm>
            <a:off x="1736035" y="2332383"/>
            <a:ext cx="7707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873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Sun and Moon Letters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96" y="2308564"/>
            <a:ext cx="5945008" cy="3109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81400" y="5638801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itchFamily="34" charset="0"/>
                <a:cs typeface="Arial" pitchFamily="34" charset="0"/>
              </a:rPr>
              <a:t>These letters pronounced at or near the same point of articulation of “lam” itself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1" y="1524000"/>
            <a:ext cx="371526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46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Hamza</a:t>
            </a:r>
            <a:r>
              <a:rPr lang="en-US" dirty="0"/>
              <a:t> Types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00" y="1600201"/>
            <a:ext cx="4563600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36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Comparing -  </a:t>
            </a:r>
            <a:r>
              <a:rPr lang="ar-SA" dirty="0"/>
              <a:t>همزة الوصل / همزة القطع</a:t>
            </a:r>
            <a:endParaRPr lang="en-US" dirty="0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66" y="2545032"/>
            <a:ext cx="6296904" cy="3048426"/>
          </a:xfrm>
        </p:spPr>
      </p:pic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A26B45-4DA2-BC38-F65C-13035679A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8" y="1599579"/>
            <a:ext cx="3267942" cy="493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48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3BE1109-9918-6948-5C32-4A6BECCDF909}"/>
              </a:ext>
            </a:extLst>
          </p:cNvPr>
          <p:cNvGraphicFramePr/>
          <p:nvPr/>
        </p:nvGraphicFramePr>
        <p:xfrm>
          <a:off x="2774120" y="2137649"/>
          <a:ext cx="6661427" cy="403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1BA458EF-F216-3DB8-5F15-6484F408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Comparing Arabic and English Parts of Speech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ar-SA" dirty="0">
                <a:solidFill>
                  <a:srgbClr val="FF0000"/>
                </a:solidFill>
              </a:rPr>
              <a:t>أقسَامُ الكَلاَمِ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797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915400" cy="456510"/>
          </a:xfrm>
        </p:spPr>
        <p:txBody>
          <a:bodyPr>
            <a:normAutofit fontScale="90000"/>
          </a:bodyPr>
          <a:lstStyle/>
          <a:p>
            <a:r>
              <a:rPr lang="en-US" dirty="0"/>
              <a:t>Word (</a:t>
            </a:r>
            <a:r>
              <a:rPr lang="ar-SA" dirty="0"/>
              <a:t>كَلِمَة</a:t>
            </a:r>
            <a:r>
              <a:rPr lang="en-US" dirty="0"/>
              <a:t>) Types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19201"/>
            <a:ext cx="8229600" cy="1811179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0400"/>
            <a:ext cx="4149499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200400"/>
            <a:ext cx="4250136" cy="144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943" y="4724401"/>
            <a:ext cx="4427054" cy="1600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820773-6211-7137-007B-AF39DF936352}"/>
              </a:ext>
            </a:extLst>
          </p:cNvPr>
          <p:cNvSpPr txBox="1"/>
          <p:nvPr/>
        </p:nvSpPr>
        <p:spPr>
          <a:xfrm>
            <a:off x="8610600" y="5414523"/>
            <a:ext cx="2865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Letter is not really a letter always!</a:t>
            </a:r>
          </a:p>
        </p:txBody>
      </p:sp>
    </p:spTree>
    <p:extLst>
      <p:ext uri="{BB962C8B-B14F-4D97-AF65-F5344CB8AC3E}">
        <p14:creationId xmlns:p14="http://schemas.microsoft.com/office/powerpoint/2010/main" val="3789259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56CB-64C6-70B7-DDE4-813709361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of Nouns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70D11-5DA5-B578-8B0A-D0987A7A3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have a definite article –al</a:t>
            </a:r>
          </a:p>
          <a:p>
            <a:r>
              <a:rPr lang="en-US" dirty="0"/>
              <a:t>Can end with a </a:t>
            </a:r>
            <a:r>
              <a:rPr lang="en-US" dirty="0" err="1"/>
              <a:t>kasra</a:t>
            </a:r>
            <a:endParaRPr lang="en-US" dirty="0"/>
          </a:p>
          <a:p>
            <a:r>
              <a:rPr lang="en-US" dirty="0"/>
              <a:t>Can be called on/upon</a:t>
            </a:r>
          </a:p>
          <a:p>
            <a:r>
              <a:rPr lang="en-US" dirty="0"/>
              <a:t>Can end with </a:t>
            </a:r>
            <a:r>
              <a:rPr lang="en-US" dirty="0" err="1"/>
              <a:t>tanween</a:t>
            </a:r>
            <a:endParaRPr lang="en-US" dirty="0"/>
          </a:p>
          <a:p>
            <a:r>
              <a:rPr lang="en-US" dirty="0"/>
              <a:t>Can end with </a:t>
            </a:r>
            <a:r>
              <a:rPr lang="en-US" dirty="0" err="1"/>
              <a:t>taa</a:t>
            </a:r>
            <a:r>
              <a:rPr lang="en-US" dirty="0"/>
              <a:t> </a:t>
            </a:r>
            <a:r>
              <a:rPr lang="en-US" dirty="0" err="1"/>
              <a:t>marbutah</a:t>
            </a:r>
            <a:r>
              <a:rPr lang="en-US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D5285-8874-84BE-02A4-03B26A9B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499" y="3792814"/>
            <a:ext cx="2215805" cy="59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74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C7E970-5346-461A-B7BB-8E3370946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135" y="1475339"/>
            <a:ext cx="6172200" cy="885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945A39-5719-4CE1-A5D8-713012E05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135" y="2881312"/>
            <a:ext cx="6200775" cy="1095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893A13-4F33-42C5-BDA4-815111828827}"/>
              </a:ext>
            </a:extLst>
          </p:cNvPr>
          <p:cNvSpPr txBox="1"/>
          <p:nvPr/>
        </p:nvSpPr>
        <p:spPr>
          <a:xfrm>
            <a:off x="728870" y="542865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Definite and Indefinite Nouns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FC2EA-6135-4563-B904-3CC402F749AC}"/>
              </a:ext>
            </a:extLst>
          </p:cNvPr>
          <p:cNvSpPr txBox="1"/>
          <p:nvPr/>
        </p:nvSpPr>
        <p:spPr>
          <a:xfrm>
            <a:off x="4682159" y="5583513"/>
            <a:ext cx="4437822" cy="662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EB2AB7-C873-4E8E-AABF-1A96B3145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826" y="4589808"/>
            <a:ext cx="2867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5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76EFD-93F7-EBC7-585C-D0C84E50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Gender (</a:t>
            </a:r>
            <a:r>
              <a:rPr lang="ar-SA" dirty="0"/>
              <a:t>جِنسٌ</a:t>
            </a:r>
            <a:r>
              <a:rPr lang="en-US" dirty="0"/>
              <a:t>)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71FB5-CA45-FC37-78BE-1304EC58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41403" cy="4376392"/>
          </a:xfrm>
        </p:spPr>
        <p:txBody>
          <a:bodyPr/>
          <a:lstStyle/>
          <a:p>
            <a:r>
              <a:rPr lang="en-US" dirty="0"/>
              <a:t>Masculine (</a:t>
            </a:r>
            <a:r>
              <a:rPr lang="ar-SA" dirty="0"/>
              <a:t>مُذَكَّر</a:t>
            </a:r>
            <a:r>
              <a:rPr lang="en-US" dirty="0"/>
              <a:t>)    </a:t>
            </a:r>
            <a:r>
              <a:rPr lang="en-US" sz="1600" dirty="0"/>
              <a:t>what is not feminine </a:t>
            </a:r>
            <a:r>
              <a:rPr lang="ar-SA" sz="1800" dirty="0"/>
              <a:t>ما ليس بمؤنث</a:t>
            </a:r>
            <a:endParaRPr lang="en-US" sz="1800" dirty="0"/>
          </a:p>
          <a:p>
            <a:r>
              <a:rPr lang="en-US" dirty="0"/>
              <a:t>Feminine (</a:t>
            </a:r>
            <a:r>
              <a:rPr lang="ar-SA" dirty="0"/>
              <a:t>مُؤَنَّث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Biological / Real (</a:t>
            </a:r>
            <a:r>
              <a:rPr lang="ar-SA" dirty="0"/>
              <a:t>حَقِقي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Non Biological (</a:t>
            </a:r>
            <a:r>
              <a:rPr lang="ar-SA" dirty="0"/>
              <a:t>غير حققي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Some Formats(</a:t>
            </a:r>
            <a:r>
              <a:rPr lang="ar-SA" dirty="0"/>
              <a:t>قِياسي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Conventional (</a:t>
            </a:r>
            <a:r>
              <a:rPr lang="ar-SA" dirty="0"/>
              <a:t>سماعي</a:t>
            </a:r>
            <a:r>
              <a:rPr lang="en-US" dirty="0"/>
              <a:t>)</a:t>
            </a:r>
            <a:endParaRPr lang="ar-SA" dirty="0"/>
          </a:p>
          <a:p>
            <a:pPr lvl="3"/>
            <a:r>
              <a:rPr lang="en-US" dirty="0"/>
              <a:t>Some Rule</a:t>
            </a:r>
          </a:p>
          <a:p>
            <a:pPr lvl="3"/>
            <a:r>
              <a:rPr lang="en-US" dirty="0"/>
              <a:t>No Rule – Arab Said So!!!</a:t>
            </a:r>
            <a:endParaRPr lang="ar-SA" dirty="0"/>
          </a:p>
          <a:p>
            <a:pPr lvl="1"/>
            <a:endParaRPr lang="ar-SA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5BBF9-CB95-8206-D99D-98383B8B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BA14C7-53C5-254D-5663-580BCE712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05" y="2460970"/>
            <a:ext cx="2590800" cy="1114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624606-FCAE-1960-BF42-D7AD423F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2064190"/>
            <a:ext cx="3155154" cy="15112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916D9E-664F-EEC1-F0A9-50AE9D6B1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505" y="4578170"/>
            <a:ext cx="6450329" cy="88071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2E126C-EAC4-D024-1DFA-F578DB21DB1B}"/>
              </a:ext>
            </a:extLst>
          </p:cNvPr>
          <p:cNvCxnSpPr>
            <a:cxnSpLocks/>
          </p:cNvCxnSpPr>
          <p:nvPr/>
        </p:nvCxnSpPr>
        <p:spPr>
          <a:xfrm>
            <a:off x="4413880" y="3789422"/>
            <a:ext cx="1213325" cy="372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FE87929-5967-2207-4894-600E5CB79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780" y="3813960"/>
            <a:ext cx="4010025" cy="7050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67382E-0A98-DB3F-535D-0374F319A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97" y="5161248"/>
            <a:ext cx="2262504" cy="1377664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83D836-0188-E7AF-501C-A83FE2D6F0E8}"/>
              </a:ext>
            </a:extLst>
          </p:cNvPr>
          <p:cNvCxnSpPr/>
          <p:nvPr/>
        </p:nvCxnSpPr>
        <p:spPr>
          <a:xfrm flipH="1">
            <a:off x="1016000" y="3813960"/>
            <a:ext cx="723900" cy="120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3DEE7AA-703C-0FE6-3F69-FE924F7EF751}"/>
              </a:ext>
            </a:extLst>
          </p:cNvPr>
          <p:cNvCxnSpPr/>
          <p:nvPr/>
        </p:nvCxnSpPr>
        <p:spPr>
          <a:xfrm>
            <a:off x="4413880" y="2862470"/>
            <a:ext cx="1327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382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A61F-983F-8836-4DD9-10E2CDF9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Feminine Nouns (</a:t>
            </a:r>
            <a:r>
              <a:rPr lang="ar-SA" dirty="0"/>
              <a:t>سماعى</a:t>
            </a:r>
            <a:r>
              <a:rPr lang="en-US" dirty="0"/>
              <a:t> Conventional)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6751B5-6680-12D7-5F61-E458F896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1A12B5-AB4C-F289-6B65-F69BF3B2C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286" y="1344618"/>
            <a:ext cx="7613900" cy="1325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F74AF6-590F-62C5-8779-3FC47B708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11" y="3266982"/>
            <a:ext cx="3761689" cy="12748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3407AC-7AC8-CB71-6985-C417FF802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55" y="4678917"/>
            <a:ext cx="3938246" cy="19266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8F3D46-1B1A-9969-D8E6-729DDF3A6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762" y="3209091"/>
            <a:ext cx="2563675" cy="255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3E499E-43D8-9294-17E1-542F8BC4F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0437" y="3248175"/>
            <a:ext cx="2613576" cy="25200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598747-EFCC-9BA8-D756-4B9A89C7641B}"/>
              </a:ext>
            </a:extLst>
          </p:cNvPr>
          <p:cNvSpPr txBox="1"/>
          <p:nvPr/>
        </p:nvSpPr>
        <p:spPr>
          <a:xfrm>
            <a:off x="8445499" y="5784287"/>
            <a:ext cx="308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ARABS SAID SO</a:t>
            </a:r>
          </a:p>
        </p:txBody>
      </p:sp>
    </p:spTree>
    <p:extLst>
      <p:ext uri="{BB962C8B-B14F-4D97-AF65-F5344CB8AC3E}">
        <p14:creationId xmlns:p14="http://schemas.microsoft.com/office/powerpoint/2010/main" val="3521967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Making Feminine Gender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 the end</a:t>
            </a:r>
            <a:br>
              <a:rPr lang="en-US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28800" y="2286000"/>
          <a:ext cx="85344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7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Feminine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5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مُسْلِم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ة</a:t>
                      </a:r>
                      <a:endParaRPr kumimoji="0" lang="ar-SA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jweed" pitchFamily="2" charset="-78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مُسْلِم</a:t>
                      </a:r>
                      <a:endParaRPr kumimoji="0" lang="ar-SA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50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مُؤْمِن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ة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مُؤْمِن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502">
                <a:tc>
                  <a:txBody>
                    <a:bodyPr/>
                    <a:lstStyle/>
                    <a:p>
                      <a:pPr algn="ctr"/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صَا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د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قة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صَا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د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ق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5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ذ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بة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ذ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ب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00300" y="772886"/>
            <a:ext cx="73914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Add </a:t>
            </a:r>
            <a:r>
              <a:rPr lang="ar-SA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ة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t the end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828800" y="33528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28800" y="41148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828800" y="48768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" idx="2"/>
          </p:cNvCxnSpPr>
          <p:nvPr/>
        </p:nvCxnSpPr>
        <p:spPr>
          <a:xfrm>
            <a:off x="6096000" y="2667000"/>
            <a:ext cx="0" cy="2788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50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8A69-D4E2-3E36-FF3F-1667379F8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Numbers (</a:t>
            </a:r>
            <a:r>
              <a:rPr lang="ar-SA" dirty="0"/>
              <a:t>العَدَدُ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7F23E-FCC8-8326-0FDD-8CADD9402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Singular (</a:t>
            </a:r>
            <a:r>
              <a:rPr lang="ar-SA" dirty="0"/>
              <a:t>مُفرَدٌ</a:t>
            </a:r>
            <a:r>
              <a:rPr lang="en-US" dirty="0"/>
              <a:t>)</a:t>
            </a:r>
          </a:p>
          <a:p>
            <a:r>
              <a:rPr lang="en-US" dirty="0"/>
              <a:t>Dual (</a:t>
            </a:r>
            <a:r>
              <a:rPr lang="ar-SA" dirty="0"/>
              <a:t>مُثَنَّى</a:t>
            </a:r>
            <a:r>
              <a:rPr lang="en-US" dirty="0"/>
              <a:t>)</a:t>
            </a:r>
          </a:p>
          <a:p>
            <a:r>
              <a:rPr lang="en-US" dirty="0"/>
              <a:t>Plural (</a:t>
            </a:r>
            <a:r>
              <a:rPr lang="ar-SA" dirty="0"/>
              <a:t>جَمعٌ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8A1B2-8771-FEC1-EA5A-4DB96F39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D159AE7-6A46-1A30-6EFA-C76C99711329}"/>
              </a:ext>
            </a:extLst>
          </p:cNvPr>
          <p:cNvGraphicFramePr>
            <a:graphicFrameLocks noGrp="1"/>
          </p:cNvGraphicFramePr>
          <p:nvPr/>
        </p:nvGraphicFramePr>
        <p:xfrm>
          <a:off x="4038600" y="2951163"/>
          <a:ext cx="7025632" cy="2739827"/>
        </p:xfrm>
        <a:graphic>
          <a:graphicData uri="http://schemas.openxmlformats.org/drawingml/2006/table">
            <a:tbl>
              <a:tblPr firstRow="1" firstCol="1" bandRow="1"/>
              <a:tblGrid>
                <a:gridCol w="1832676">
                  <a:extLst>
                    <a:ext uri="{9D8B030D-6E8A-4147-A177-3AD203B41FA5}">
                      <a16:colId xmlns:a16="http://schemas.microsoft.com/office/drawing/2014/main" val="328696262"/>
                    </a:ext>
                  </a:extLst>
                </a:gridCol>
                <a:gridCol w="1839438">
                  <a:extLst>
                    <a:ext uri="{9D8B030D-6E8A-4147-A177-3AD203B41FA5}">
                      <a16:colId xmlns:a16="http://schemas.microsoft.com/office/drawing/2014/main" val="788179866"/>
                    </a:ext>
                  </a:extLst>
                </a:gridCol>
                <a:gridCol w="2347686">
                  <a:extLst>
                    <a:ext uri="{9D8B030D-6E8A-4147-A177-3AD203B41FA5}">
                      <a16:colId xmlns:a16="http://schemas.microsoft.com/office/drawing/2014/main" val="3800244704"/>
                    </a:ext>
                  </a:extLst>
                </a:gridCol>
                <a:gridCol w="1005832">
                  <a:extLst>
                    <a:ext uri="{9D8B030D-6E8A-4147-A177-3AD203B41FA5}">
                      <a16:colId xmlns:a16="http://schemas.microsoft.com/office/drawing/2014/main" val="1324363764"/>
                    </a:ext>
                  </a:extLst>
                </a:gridCol>
              </a:tblGrid>
              <a:tr h="748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Plural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Singular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Gender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375509"/>
                  </a:ext>
                </a:extLst>
              </a:tr>
              <a:tr h="995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ُونَ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ِينَ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َانِ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مُسلِمَ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ينِ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مُسلِمٌ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Masc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147927"/>
                  </a:ext>
                </a:extLst>
              </a:tr>
              <a:tr h="995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مُسلِمَ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اتٌ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مُسلِمَ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تانِ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مُسلِمَ</a:t>
                      </a:r>
                      <a:r>
                        <a:rPr lang="ar-SA" sz="2800" kern="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تَينِ</a:t>
                      </a:r>
                      <a:endParaRPr lang="en-US" sz="2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مُسلِمَةٌ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615585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625438C8-7BA6-BE0C-EAC4-131F37867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29511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48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524500" y="1549400"/>
          <a:ext cx="5537200" cy="4572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r-PK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مُسْلِمُون، مُسْلِمِين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مُسْلِم</a:t>
                      </a:r>
                      <a:endParaRPr kumimoji="0" lang="ar-SA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r-PK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مُؤْمِنُون، مُؤْمِنِين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مُؤْمِن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صَادِقون ،  صَادِقين</a:t>
                      </a:r>
                      <a:endParaRPr kumimoji="0" lang="ur-PK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صَا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د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ق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كَاذِبون ،  كَاذِبين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ذ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ب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r-PK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كَافِرُون، كَافِرين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كَافِر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r-PK" sz="4000" b="0" dirty="0">
                          <a:solidFill>
                            <a:schemeClr val="tx1"/>
                          </a:solidFill>
                          <a:cs typeface="Tajweed" pitchFamily="2" charset="-78"/>
                        </a:rPr>
                        <a:t>مُشْرِكُون، مُشْرِكِين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مُشْرِك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4BC3C3A-E747-6D3E-FF1F-F200FD0E4194}"/>
              </a:ext>
            </a:extLst>
          </p:cNvPr>
          <p:cNvGraphicFramePr>
            <a:graphicFrameLocks noGrp="1"/>
          </p:cNvGraphicFramePr>
          <p:nvPr/>
        </p:nvGraphicFramePr>
        <p:xfrm>
          <a:off x="127000" y="1466850"/>
          <a:ext cx="5257800" cy="3911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133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Feminine</a:t>
                      </a:r>
                      <a:r>
                        <a:rPr lang="ar-SA" sz="1800" dirty="0"/>
                        <a:t> </a:t>
                      </a:r>
                      <a:r>
                        <a:rPr lang="en-US" sz="1800" baseline="0" dirty="0"/>
                        <a:t>- Plural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06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مُسْلِم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ات</a:t>
                      </a:r>
                      <a:endParaRPr kumimoji="0" lang="ar-SA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jweed" pitchFamily="2" charset="-78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مُسْلِم</a:t>
                      </a:r>
                      <a:endParaRPr kumimoji="0" lang="ar-SA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0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مُؤْمِن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ات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مُؤْمِن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Tajweed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5065">
                <a:tc>
                  <a:txBody>
                    <a:bodyPr/>
                    <a:lstStyle/>
                    <a:p>
                      <a:pPr algn="ctr" rtl="1"/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صَا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د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قات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صَا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د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ق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06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ذ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بات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ك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َا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ذ</a:t>
                      </a:r>
                      <a:r>
                        <a:rPr kumimoji="0" lang="ur-PK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ِ</a:t>
                      </a:r>
                      <a:r>
                        <a:rPr kumimoji="0" lang="ar-SA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Tajweed" pitchFamily="2" charset="-78"/>
                        </a:rPr>
                        <a:t>ب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BFE56FC-F107-A022-6017-E95B32DC17AE}"/>
              </a:ext>
            </a:extLst>
          </p:cNvPr>
          <p:cNvSpPr txBox="1"/>
          <p:nvPr/>
        </p:nvSpPr>
        <p:spPr>
          <a:xfrm>
            <a:off x="5651500" y="976868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Making Sound Masculine Plurals–Add </a:t>
            </a:r>
            <a:r>
              <a:rPr lang="ar-SA" sz="1800" dirty="0">
                <a:solidFill>
                  <a:srgbClr val="FF0000"/>
                </a:solidFill>
                <a:cs typeface="Majidi" pitchFamily="2" charset="-78"/>
              </a:rPr>
              <a:t>ون، ين</a:t>
            </a:r>
            <a:r>
              <a:rPr lang="en-US" sz="1800" dirty="0">
                <a:solidFill>
                  <a:srgbClr val="FF0000"/>
                </a:solidFill>
                <a:cs typeface="Majidi" pitchFamily="2" charset="-78"/>
              </a:rPr>
              <a:t> </a:t>
            </a:r>
            <a:r>
              <a:rPr lang="en-US" sz="1800" dirty="0">
                <a:cs typeface="Majidi" pitchFamily="2" charset="-78"/>
              </a:rPr>
              <a:t>at the end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FF1624-E34D-93BA-64B4-AA8C83DABC3C}"/>
              </a:ext>
            </a:extLst>
          </p:cNvPr>
          <p:cNvSpPr txBox="1"/>
          <p:nvPr/>
        </p:nvSpPr>
        <p:spPr>
          <a:xfrm>
            <a:off x="127000" y="980043"/>
            <a:ext cx="501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Making Sound Feminine Plurals–Add </a:t>
            </a:r>
            <a:r>
              <a:rPr lang="ar-SA" sz="1800" dirty="0">
                <a:solidFill>
                  <a:srgbClr val="FF0000"/>
                </a:solidFill>
              </a:rPr>
              <a:t>ات</a:t>
            </a:r>
            <a:r>
              <a:rPr lang="ar-SA" sz="1800" dirty="0"/>
              <a:t> </a:t>
            </a:r>
            <a:r>
              <a:rPr lang="en-US" sz="1800" dirty="0"/>
              <a:t> </a:t>
            </a:r>
            <a:r>
              <a:rPr lang="en-US" sz="1800" dirty="0">
                <a:cs typeface="Majidi" pitchFamily="2" charset="-78"/>
              </a:rPr>
              <a:t>at the end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3E4A04-280B-8B46-61B0-E00134A21F2E}"/>
              </a:ext>
            </a:extLst>
          </p:cNvPr>
          <p:cNvSpPr txBox="1"/>
          <p:nvPr/>
        </p:nvSpPr>
        <p:spPr>
          <a:xfrm>
            <a:off x="715616" y="240268"/>
            <a:ext cx="3578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Sound Plurals</a:t>
            </a:r>
          </a:p>
        </p:txBody>
      </p:sp>
    </p:spTree>
    <p:extLst>
      <p:ext uri="{BB962C8B-B14F-4D97-AF65-F5344CB8AC3E}">
        <p14:creationId xmlns:p14="http://schemas.microsoft.com/office/powerpoint/2010/main" val="305541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160026" cy="390249"/>
          </a:xfrm>
        </p:spPr>
        <p:txBody>
          <a:bodyPr>
            <a:normAutofit fontScale="90000"/>
          </a:bodyPr>
          <a:lstStyle/>
          <a:p>
            <a:r>
              <a:rPr lang="en-US" dirty="0"/>
              <a:t>Duals in the Quran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C3AAB5-29BF-75AE-9001-29B2F605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694" y="897834"/>
            <a:ext cx="7316487" cy="545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54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33:35 (Example Plurals –M/F)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57" y="1360983"/>
            <a:ext cx="4114800" cy="499536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Enamul Hamid Shibly, Richardson, TX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057400"/>
            <a:ext cx="2514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Muslims , believers,</a:t>
            </a:r>
            <a:r>
              <a:rPr lang="ar-SA" dirty="0"/>
              <a:t> </a:t>
            </a:r>
            <a:r>
              <a:rPr lang="en-US" dirty="0"/>
              <a:t>obedient, truthful, patient, humble, </a:t>
            </a:r>
            <a:r>
              <a:rPr lang="en-US" dirty="0" err="1"/>
              <a:t>Sadaqa</a:t>
            </a:r>
            <a:r>
              <a:rPr lang="en-US" dirty="0"/>
              <a:t>-giver, Observe-Fast, Guard chastity, Remember of Allah – Allah has prepared for them Forgiveness and a great reward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49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C3CD9-54B5-D5DB-F23B-48F0E999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pronoun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973E3-E5C1-224E-DF66-227BDA4E8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B54A-A69E-1875-EF40-919D1705EF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I gave her my pen.</a:t>
            </a:r>
          </a:p>
          <a:p>
            <a:r>
              <a:rPr lang="en-US" dirty="0">
                <a:solidFill>
                  <a:srgbClr val="FF0000"/>
                </a:solidFill>
              </a:rPr>
              <a:t>I =&gt; </a:t>
            </a:r>
            <a:r>
              <a:rPr lang="en-US" dirty="0"/>
              <a:t>subject pronoun </a:t>
            </a:r>
            <a:r>
              <a:rPr lang="en-US" sz="1400" dirty="0"/>
              <a:t>(He, she, it, they)</a:t>
            </a:r>
          </a:p>
          <a:p>
            <a:r>
              <a:rPr lang="en-US" dirty="0">
                <a:solidFill>
                  <a:srgbClr val="FF0000"/>
                </a:solidFill>
              </a:rPr>
              <a:t>Her =&gt; </a:t>
            </a:r>
            <a:r>
              <a:rPr lang="en-US" dirty="0"/>
              <a:t>object pronoun </a:t>
            </a:r>
            <a:r>
              <a:rPr lang="en-US" sz="1800" dirty="0"/>
              <a:t>(me, him, her)</a:t>
            </a:r>
          </a:p>
          <a:p>
            <a:r>
              <a:rPr lang="en-US" dirty="0">
                <a:solidFill>
                  <a:srgbClr val="FF0000"/>
                </a:solidFill>
              </a:rPr>
              <a:t>My =&gt; </a:t>
            </a:r>
            <a:r>
              <a:rPr lang="en-US" dirty="0"/>
              <a:t>possessive pronoun </a:t>
            </a:r>
            <a:r>
              <a:rPr lang="en-US" sz="1800" dirty="0"/>
              <a:t>(my, his)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56A4-03DA-F458-DE79-D5286EF681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270513" cy="452437"/>
          </a:xfrm>
        </p:spPr>
        <p:txBody>
          <a:bodyPr/>
          <a:lstStyle/>
          <a:p>
            <a:r>
              <a:rPr lang="en-US" dirty="0"/>
              <a:t>In Arabic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A15DFA-B190-6D3F-C7F2-DBAC01E4F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469" y="5176837"/>
            <a:ext cx="5157787" cy="13255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Attached Pronoun</a:t>
            </a:r>
          </a:p>
          <a:p>
            <a:r>
              <a:rPr lang="en-US" dirty="0"/>
              <a:t>Detached Pronoun (separate, not attached to any word, works as a subject pronoun)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D947784-3DA2-E76A-2A9B-0EDB2B816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45" y="2329097"/>
            <a:ext cx="5372850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33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Detached Pronoun (Subject Pronoun)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28</a:t>
            </a:fld>
            <a:endParaRPr lang="en-US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1C35576-CFB2-7468-1F75-6A818576C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1579184"/>
            <a:ext cx="6034617" cy="45259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E2F26F-8FE1-2495-3230-1C6B5CF58F4C}"/>
              </a:ext>
            </a:extLst>
          </p:cNvPr>
          <p:cNvSpPr txBox="1"/>
          <p:nvPr/>
        </p:nvSpPr>
        <p:spPr>
          <a:xfrm>
            <a:off x="6862969" y="2464316"/>
            <a:ext cx="4282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am a Muslim  -  </a:t>
            </a:r>
            <a:r>
              <a:rPr lang="ar-SA" dirty="0"/>
              <a:t>أناْ مسلم</a:t>
            </a:r>
            <a:endParaRPr lang="en-US" dirty="0"/>
          </a:p>
          <a:p>
            <a:r>
              <a:rPr lang="en-US" dirty="0"/>
              <a:t>They two are Muslims - </a:t>
            </a:r>
            <a:r>
              <a:rPr lang="ar-SA" dirty="0"/>
              <a:t> هما مسلمان</a:t>
            </a:r>
            <a:endParaRPr lang="en-US" dirty="0"/>
          </a:p>
          <a:p>
            <a:r>
              <a:rPr lang="en-US" dirty="0"/>
              <a:t>We are Muslims -</a:t>
            </a:r>
            <a:r>
              <a:rPr lang="ar-SA" dirty="0"/>
              <a:t>     نحن مسلمون </a:t>
            </a:r>
            <a:endParaRPr lang="en-US" dirty="0"/>
          </a:p>
          <a:p>
            <a:r>
              <a:rPr lang="en-US" dirty="0"/>
              <a:t>You (M) all are Muslims –</a:t>
            </a:r>
            <a:r>
              <a:rPr lang="ar-SA" dirty="0"/>
              <a:t> أنتم مسلمون</a:t>
            </a:r>
            <a:endParaRPr lang="en-US" dirty="0"/>
          </a:p>
          <a:p>
            <a:r>
              <a:rPr lang="en-US" dirty="0"/>
              <a:t>She is a Muslim –</a:t>
            </a:r>
            <a:r>
              <a:rPr lang="ar-SA" dirty="0"/>
              <a:t> هي مسلمة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97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Pronoun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902" y="1600201"/>
            <a:ext cx="5458197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96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Attached Pronouns with Nouns (Possessive)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069" y="1600201"/>
            <a:ext cx="5991862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M.E.Hamid, 1909 Spring Meadow Ln,  Richardson, TX 75081; ehamid70@yahoo.com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786A-93D5-4526-A1E3-DED6ADC7882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69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1206</Words>
  <Application>Microsoft Office PowerPoint</Application>
  <PresentationFormat>Widescreen</PresentationFormat>
  <Paragraphs>198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Majidi</vt:lpstr>
      <vt:lpstr>Tahoma</vt:lpstr>
      <vt:lpstr>Tajweed</vt:lpstr>
      <vt:lpstr>Times New Roman</vt:lpstr>
      <vt:lpstr>Wingdings</vt:lpstr>
      <vt:lpstr>Office Theme</vt:lpstr>
      <vt:lpstr>PowerPoint Presentation</vt:lpstr>
      <vt:lpstr>What this class is -</vt:lpstr>
      <vt:lpstr>What is the goal of this class</vt:lpstr>
      <vt:lpstr>There are two options to our course</vt:lpstr>
      <vt:lpstr>The Syllabus</vt:lpstr>
      <vt:lpstr>REFERENCE BOOKS</vt:lpstr>
      <vt:lpstr>Understanding the Quran is Compulsory</vt:lpstr>
      <vt:lpstr>The Primitive form of Quran </vt:lpstr>
      <vt:lpstr>An Old Quranic Script</vt:lpstr>
      <vt:lpstr>Arabic Grammar</vt:lpstr>
      <vt:lpstr>The Arabic Alphabet</vt:lpstr>
      <vt:lpstr>PowerPoint Presentation</vt:lpstr>
      <vt:lpstr>Sun and Moon Letters</vt:lpstr>
      <vt:lpstr>Hamza Types</vt:lpstr>
      <vt:lpstr>Comparing -  همزة الوصل / همزة القطع</vt:lpstr>
      <vt:lpstr>Comparing Arabic and English Parts of Speech (أقسَامُ الكَلاَمِ)</vt:lpstr>
      <vt:lpstr>Word (كَلِمَة) Types</vt:lpstr>
      <vt:lpstr>Signs of Nouns</vt:lpstr>
      <vt:lpstr>PowerPoint Presentation</vt:lpstr>
      <vt:lpstr>Gender (جِنسٌ) Types</vt:lpstr>
      <vt:lpstr>More Feminine Nouns (سماعى Conventional)</vt:lpstr>
      <vt:lpstr>Making Feminine Gender t the end </vt:lpstr>
      <vt:lpstr>Numbers (العَدَدُ)</vt:lpstr>
      <vt:lpstr>PowerPoint Presentation</vt:lpstr>
      <vt:lpstr>Duals in the Quran</vt:lpstr>
      <vt:lpstr>33:35 (Example Plurals –M/F)</vt:lpstr>
      <vt:lpstr>The pronoun</vt:lpstr>
      <vt:lpstr>Detached Pronoun (Subject Pronoun)</vt:lpstr>
      <vt:lpstr>Pronoun</vt:lpstr>
      <vt:lpstr>Attached Pronouns with Nouns (Possessive)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Hamid</dc:creator>
  <cp:lastModifiedBy>Muhammad Hamid</cp:lastModifiedBy>
  <cp:revision>1</cp:revision>
  <dcterms:created xsi:type="dcterms:W3CDTF">2025-01-23T16:36:57Z</dcterms:created>
  <dcterms:modified xsi:type="dcterms:W3CDTF">2025-01-23T16:38:52Z</dcterms:modified>
</cp:coreProperties>
</file>